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307" r:id="rId4"/>
    <p:sldId id="290" r:id="rId5"/>
    <p:sldId id="300" r:id="rId6"/>
    <p:sldId id="301" r:id="rId7"/>
    <p:sldId id="302" r:id="rId8"/>
    <p:sldId id="258" r:id="rId9"/>
    <p:sldId id="285" r:id="rId10"/>
    <p:sldId id="259" r:id="rId11"/>
    <p:sldId id="287" r:id="rId12"/>
    <p:sldId id="288" r:id="rId13"/>
    <p:sldId id="295" r:id="rId14"/>
    <p:sldId id="293" r:id="rId15"/>
    <p:sldId id="303" r:id="rId16"/>
    <p:sldId id="262" r:id="rId17"/>
    <p:sldId id="291" r:id="rId18"/>
    <p:sldId id="292" r:id="rId19"/>
    <p:sldId id="299" r:id="rId20"/>
    <p:sldId id="296" r:id="rId21"/>
    <p:sldId id="297" r:id="rId22"/>
    <p:sldId id="298" r:id="rId23"/>
    <p:sldId id="278" r:id="rId24"/>
  </p:sldIdLst>
  <p:sldSz cx="9144000" cy="5143500" type="screen16x9"/>
  <p:notesSz cx="6858000" cy="9144000"/>
  <p:embeddedFontLst>
    <p:embeddedFont>
      <p:font typeface="Adobe Gothic Std B" panose="020B0800000000000000" pitchFamily="34" charset="-128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Light" panose="02000000000000000000" pitchFamily="2" charset="0"/>
      <p:regular r:id="rId35"/>
      <p:bold r:id="rId36"/>
      <p:italic r:id="rId37"/>
      <p:boldItalic r:id="rId38"/>
    </p:embeddedFont>
    <p:embeddedFont>
      <p:font typeface="Roboto Slab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8573DA-AA36-41A4-8B47-54BCD3913BC7}">
  <a:tblStyle styleId="{518573DA-AA36-41A4-8B47-54BCD3913B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432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467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161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f0747ed82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f0747ed82_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361800" y="-476249"/>
            <a:ext cx="6041280" cy="5907280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3000">
                <a:schemeClr val="accent1"/>
              </a:gs>
              <a:gs pos="31000">
                <a:schemeClr val="accent2"/>
              </a:gs>
              <a:gs pos="50000">
                <a:schemeClr val="accent3"/>
              </a:gs>
              <a:gs pos="68000">
                <a:schemeClr val="accent4"/>
              </a:gs>
              <a:gs pos="88000">
                <a:schemeClr val="accent5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361800" y="-476249"/>
            <a:ext cx="6041280" cy="5907280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31000">
                <a:schemeClr val="accent1"/>
              </a:gs>
              <a:gs pos="6600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5088076" y="-549695"/>
            <a:ext cx="4192582" cy="4099588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solidFill>
          <a:schemeClr val="lt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1878310" y="0"/>
                </a:moveTo>
                <a:lnTo>
                  <a:pt x="11441430" y="436880"/>
                </a:lnTo>
                <a:cubicBezTo>
                  <a:pt x="11341735" y="536575"/>
                  <a:pt x="11341735" y="699770"/>
                  <a:pt x="11441430" y="799465"/>
                </a:cubicBezTo>
                <a:cubicBezTo>
                  <a:pt x="11541125" y="899160"/>
                  <a:pt x="11704320" y="899160"/>
                  <a:pt x="11804015" y="799465"/>
                </a:cubicBezTo>
                <a:lnTo>
                  <a:pt x="12192000" y="411480"/>
                </a:lnTo>
                <a:lnTo>
                  <a:pt x="12192000" y="0"/>
                </a:lnTo>
                <a:lnTo>
                  <a:pt x="11878310" y="0"/>
                </a:lnTo>
                <a:close/>
                <a:moveTo>
                  <a:pt x="10008870" y="5855970"/>
                </a:moveTo>
                <a:cubicBezTo>
                  <a:pt x="9909175" y="5756275"/>
                  <a:pt x="9909175" y="5593080"/>
                  <a:pt x="10008870" y="5493385"/>
                </a:cubicBezTo>
                <a:lnTo>
                  <a:pt x="10660380" y="4841875"/>
                </a:lnTo>
                <a:cubicBezTo>
                  <a:pt x="10760075" y="4742180"/>
                  <a:pt x="10760075" y="4578985"/>
                  <a:pt x="10660380" y="4479290"/>
                </a:cubicBezTo>
                <a:cubicBezTo>
                  <a:pt x="10560685" y="4379595"/>
                  <a:pt x="10397490" y="4379595"/>
                  <a:pt x="10297795" y="4479290"/>
                </a:cubicBezTo>
                <a:lnTo>
                  <a:pt x="9189085" y="5588000"/>
                </a:lnTo>
                <a:cubicBezTo>
                  <a:pt x="9089390" y="5687695"/>
                  <a:pt x="8926195" y="5687695"/>
                  <a:pt x="8826500" y="5588000"/>
                </a:cubicBezTo>
                <a:cubicBezTo>
                  <a:pt x="8726805" y="5488305"/>
                  <a:pt x="8726805" y="5325110"/>
                  <a:pt x="8826500" y="5225415"/>
                </a:cubicBezTo>
                <a:lnTo>
                  <a:pt x="9175750" y="4876165"/>
                </a:lnTo>
                <a:cubicBezTo>
                  <a:pt x="9275445" y="4776470"/>
                  <a:pt x="9275445" y="4613275"/>
                  <a:pt x="9175750" y="4513580"/>
                </a:cubicBezTo>
                <a:cubicBezTo>
                  <a:pt x="9076055" y="4413885"/>
                  <a:pt x="8912860" y="4413885"/>
                  <a:pt x="8813165" y="4513580"/>
                </a:cubicBezTo>
                <a:lnTo>
                  <a:pt x="7091045" y="6235700"/>
                </a:lnTo>
                <a:cubicBezTo>
                  <a:pt x="6991350" y="6335395"/>
                  <a:pt x="6828156" y="6335395"/>
                  <a:pt x="6728460" y="6235700"/>
                </a:cubicBezTo>
                <a:cubicBezTo>
                  <a:pt x="6628765" y="6136005"/>
                  <a:pt x="6628765" y="5972810"/>
                  <a:pt x="6728460" y="5873115"/>
                </a:cubicBezTo>
                <a:lnTo>
                  <a:pt x="7730490" y="4871085"/>
                </a:lnTo>
                <a:cubicBezTo>
                  <a:pt x="7830185" y="4771390"/>
                  <a:pt x="7830185" y="4608195"/>
                  <a:pt x="7730490" y="4508500"/>
                </a:cubicBezTo>
                <a:cubicBezTo>
                  <a:pt x="7630795" y="4408805"/>
                  <a:pt x="7467600" y="4408805"/>
                  <a:pt x="7367906" y="4508500"/>
                </a:cubicBezTo>
                <a:lnTo>
                  <a:pt x="7264400" y="4612005"/>
                </a:lnTo>
                <a:cubicBezTo>
                  <a:pt x="7164706" y="4711700"/>
                  <a:pt x="7001510" y="4711700"/>
                  <a:pt x="6901815" y="4612005"/>
                </a:cubicBezTo>
                <a:cubicBezTo>
                  <a:pt x="6802120" y="4512310"/>
                  <a:pt x="6802120" y="4349115"/>
                  <a:pt x="6901815" y="4249420"/>
                </a:cubicBezTo>
                <a:lnTo>
                  <a:pt x="7459345" y="3691890"/>
                </a:lnTo>
                <a:cubicBezTo>
                  <a:pt x="7559040" y="3592195"/>
                  <a:pt x="7559040" y="3429000"/>
                  <a:pt x="7459345" y="3329305"/>
                </a:cubicBezTo>
                <a:cubicBezTo>
                  <a:pt x="7359650" y="3229610"/>
                  <a:pt x="7196456" y="3229610"/>
                  <a:pt x="7096760" y="3329305"/>
                </a:cubicBezTo>
                <a:lnTo>
                  <a:pt x="6362065" y="4064000"/>
                </a:lnTo>
                <a:cubicBezTo>
                  <a:pt x="6262370" y="4163695"/>
                  <a:pt x="6099175" y="4163695"/>
                  <a:pt x="5999480" y="4064000"/>
                </a:cubicBezTo>
                <a:cubicBezTo>
                  <a:pt x="5899785" y="3964305"/>
                  <a:pt x="5899785" y="3801110"/>
                  <a:pt x="5999480" y="3701415"/>
                </a:cubicBezTo>
                <a:lnTo>
                  <a:pt x="6907531" y="2793365"/>
                </a:lnTo>
                <a:cubicBezTo>
                  <a:pt x="7007225" y="2693670"/>
                  <a:pt x="7007225" y="2530475"/>
                  <a:pt x="6907531" y="2430780"/>
                </a:cubicBezTo>
                <a:cubicBezTo>
                  <a:pt x="6807835" y="2331085"/>
                  <a:pt x="6807835" y="2167890"/>
                  <a:pt x="6907531" y="2068195"/>
                </a:cubicBezTo>
                <a:lnTo>
                  <a:pt x="8978900" y="0"/>
                </a:lnTo>
                <a:lnTo>
                  <a:pt x="8735695" y="0"/>
                </a:lnTo>
                <a:cubicBezTo>
                  <a:pt x="8729345" y="55880"/>
                  <a:pt x="8705215" y="109855"/>
                  <a:pt x="8662670" y="152400"/>
                </a:cubicBezTo>
                <a:lnTo>
                  <a:pt x="7178675" y="1636395"/>
                </a:lnTo>
                <a:cubicBezTo>
                  <a:pt x="7078981" y="1736090"/>
                  <a:pt x="6915785" y="1736090"/>
                  <a:pt x="6816090" y="1636395"/>
                </a:cubicBezTo>
                <a:cubicBezTo>
                  <a:pt x="6716395" y="1536700"/>
                  <a:pt x="6716395" y="1373505"/>
                  <a:pt x="6816090" y="1273810"/>
                </a:cubicBezTo>
                <a:lnTo>
                  <a:pt x="8089900" y="0"/>
                </a:ln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4924425"/>
                </a:lnTo>
                <a:lnTo>
                  <a:pt x="11986260" y="5130165"/>
                </a:lnTo>
                <a:cubicBezTo>
                  <a:pt x="11886565" y="5229860"/>
                  <a:pt x="11723370" y="5229860"/>
                  <a:pt x="11623675" y="5130165"/>
                </a:cubicBezTo>
                <a:cubicBezTo>
                  <a:pt x="11523980" y="5030470"/>
                  <a:pt x="11523980" y="4867275"/>
                  <a:pt x="11623675" y="4767580"/>
                </a:cubicBezTo>
                <a:lnTo>
                  <a:pt x="12192000" y="4199255"/>
                </a:lnTo>
                <a:lnTo>
                  <a:pt x="12192000" y="4035425"/>
                </a:lnTo>
                <a:lnTo>
                  <a:pt x="10371455" y="5855970"/>
                </a:lnTo>
                <a:cubicBezTo>
                  <a:pt x="10271760" y="5955665"/>
                  <a:pt x="10108565" y="5955665"/>
                  <a:pt x="10008870" y="5855970"/>
                </a:cubicBezTo>
                <a:close/>
                <a:moveTo>
                  <a:pt x="5884545" y="4544060"/>
                </a:moveTo>
                <a:cubicBezTo>
                  <a:pt x="5784850" y="4643755"/>
                  <a:pt x="5621655" y="4643755"/>
                  <a:pt x="5521960" y="4544060"/>
                </a:cubicBezTo>
                <a:cubicBezTo>
                  <a:pt x="5422265" y="4444365"/>
                  <a:pt x="5422265" y="4281170"/>
                  <a:pt x="5521960" y="4181475"/>
                </a:cubicBezTo>
                <a:cubicBezTo>
                  <a:pt x="5621655" y="4081780"/>
                  <a:pt x="5784850" y="4081780"/>
                  <a:pt x="5884545" y="4181475"/>
                </a:cubicBezTo>
                <a:cubicBezTo>
                  <a:pt x="5984240" y="4281170"/>
                  <a:pt x="5984240" y="4444365"/>
                  <a:pt x="5884545" y="4544060"/>
                </a:cubicBezTo>
                <a:close/>
                <a:moveTo>
                  <a:pt x="8641080" y="6136640"/>
                </a:moveTo>
                <a:lnTo>
                  <a:pt x="8442325" y="6335395"/>
                </a:lnTo>
                <a:cubicBezTo>
                  <a:pt x="8342631" y="6435090"/>
                  <a:pt x="8179435" y="6435090"/>
                  <a:pt x="8079740" y="6335395"/>
                </a:cubicBezTo>
                <a:cubicBezTo>
                  <a:pt x="7980045" y="6235700"/>
                  <a:pt x="7980045" y="6072505"/>
                  <a:pt x="8079740" y="5972810"/>
                </a:cubicBezTo>
                <a:lnTo>
                  <a:pt x="8278495" y="5774055"/>
                </a:lnTo>
                <a:cubicBezTo>
                  <a:pt x="8378190" y="5674360"/>
                  <a:pt x="8541385" y="5674360"/>
                  <a:pt x="8641080" y="5774055"/>
                </a:cubicBezTo>
                <a:cubicBezTo>
                  <a:pt x="8740775" y="5873750"/>
                  <a:pt x="8740775" y="6036945"/>
                  <a:pt x="8641080" y="61366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55300" y="751275"/>
            <a:ext cx="37320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55300" y="1782825"/>
            <a:ext cx="3732000" cy="260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6015501" y="-974487"/>
            <a:ext cx="3957675" cy="4474464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3473100" cy="32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4815599" y="1353950"/>
            <a:ext cx="3473100" cy="32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Right st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61" name="Google Shape;61;p11"/>
          <p:cNvSpPr/>
          <p:nvPr/>
        </p:nvSpPr>
        <p:spPr>
          <a:xfrm rot="10800000">
            <a:off x="3487000" y="-658875"/>
            <a:ext cx="5720077" cy="6466999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rgbClr val="061A22">
              <a:alpha val="95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irsalman/HoneyChain-MMORPG-Blockchain-based-game-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commons.wikimedia.org/wiki/File:Jeweled_Sword.svg" TargetMode="External"/><Relationship Id="rId7" Type="http://schemas.openxmlformats.org/officeDocument/2006/relationships/hyperlink" Target="http://adorabless.deviantart.com/art/Level-1-blessing-potion-SOLD-OUT-269334289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hyperlink" Target="https://orcsmustdieunchained.gamepedia.com/Mana_Potion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://pngimg.com/download/138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economia/finanza/2018/02/08/cryptokitties-gattini-ethereum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dolphin-emu.org/index.php?title=File:Nintendo_Entertainment_System_Console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hyperlink" Target="https://pixabay.com/en/arrow-top-direction-pattern-975992/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685800" y="2571750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HONEY CHAIN</a:t>
            </a:r>
            <a:br>
              <a:rPr lang="en" dirty="0"/>
            </a:br>
            <a:r>
              <a:rPr lang="en" dirty="0"/>
              <a:t>A Blockchain based Videogame</a:t>
            </a:r>
            <a:br>
              <a:rPr lang="en" dirty="0"/>
            </a:br>
            <a:r>
              <a:rPr lang="en" sz="1600" dirty="0"/>
              <a:t>Progetto SDC, SCRS</a:t>
            </a:r>
            <a:br>
              <a:rPr lang="en" sz="1600" dirty="0"/>
            </a:br>
            <a:r>
              <a:rPr lang="en" sz="1600" dirty="0"/>
              <a:t>Prof. M.Talamo</a:t>
            </a:r>
            <a:br>
              <a:rPr lang="en" sz="1600" dirty="0"/>
            </a:br>
            <a:r>
              <a:rPr lang="en" sz="1600" dirty="0"/>
              <a:t>Prof. F.Arcieri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EEF5243-17A0-4C45-873D-FFA05117E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59" t="4440" r="16848" b="34899"/>
          <a:stretch/>
        </p:blipFill>
        <p:spPr>
          <a:xfrm>
            <a:off x="4066953" y="648586"/>
            <a:ext cx="1010093" cy="9442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1.1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STRUTTURA COMPONENTI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 APP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/>
              <a:t>Creazione utenti (Sia nel DB che utenti della blockchain)</a:t>
            </a:r>
          </a:p>
          <a:p>
            <a:r>
              <a:rPr lang="it-IT" sz="1800" dirty="0"/>
              <a:t>Login con o senza cookie</a:t>
            </a:r>
          </a:p>
          <a:p>
            <a:r>
              <a:rPr lang="it-IT" sz="1800" dirty="0"/>
              <a:t>Vedere oggetti collezionati nel gioco, memorizzati nella Blockchain </a:t>
            </a:r>
            <a:r>
              <a:rPr lang="it-IT" sz="1800" dirty="0" err="1"/>
              <a:t>Hyperledger</a:t>
            </a:r>
            <a:r>
              <a:rPr lang="it-IT" sz="1800" dirty="0"/>
              <a:t> </a:t>
            </a:r>
            <a:r>
              <a:rPr lang="it-IT" sz="1800" dirty="0" err="1"/>
              <a:t>Fabric</a:t>
            </a:r>
            <a:endParaRPr lang="it-IT" sz="1800" dirty="0"/>
          </a:p>
          <a:p>
            <a:r>
              <a:rPr lang="it-IT" sz="1800" dirty="0"/>
              <a:t>Effettuare donazioni di oggetti ad altri utenti (Transazioni sulla Blockchain)</a:t>
            </a:r>
          </a:p>
          <a:p>
            <a:r>
              <a:rPr lang="it-IT" sz="1800" dirty="0"/>
              <a:t>Possibilità di vedere la lista delle transazioni dei propri oggetti</a:t>
            </a:r>
          </a:p>
          <a:p>
            <a:r>
              <a:rPr lang="it-IT" sz="1800" dirty="0"/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385579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 GIOCO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/>
              <a:t>Login con o senza cookie</a:t>
            </a:r>
          </a:p>
          <a:p>
            <a:r>
              <a:rPr lang="it-IT" sz="1800" dirty="0"/>
              <a:t>Collezionare oggetti (Transazioni sulla Blockchain)</a:t>
            </a:r>
          </a:p>
          <a:p>
            <a:r>
              <a:rPr lang="it-IT" sz="1800" dirty="0"/>
              <a:t>Ripristino livello</a:t>
            </a:r>
          </a:p>
        </p:txBody>
      </p:sp>
    </p:spTree>
    <p:extLst>
      <p:ext uri="{BB962C8B-B14F-4D97-AF65-F5344CB8AC3E}">
        <p14:creationId xmlns:p14="http://schemas.microsoft.com/office/powerpoint/2010/main" val="29726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 </a:t>
            </a:r>
            <a:br>
              <a:rPr lang="it-IT" dirty="0"/>
            </a:br>
            <a:r>
              <a:rPr lang="it-IT" dirty="0"/>
              <a:t>ANTEPRIMA APP E GIOCO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37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ctrTitle" idx="4294967295"/>
          </p:nvPr>
        </p:nvSpPr>
        <p:spPr>
          <a:xfrm>
            <a:off x="685799" y="2192950"/>
            <a:ext cx="666395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7800" dirty="0">
                <a:solidFill>
                  <a:schemeClr val="lt1"/>
                </a:solidFill>
              </a:rPr>
              <a:t>VIDEOGIOCO PC</a:t>
            </a:r>
            <a:endParaRPr sz="7800" dirty="0">
              <a:solidFill>
                <a:schemeClr val="lt1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7238246" y="4337943"/>
            <a:ext cx="301555" cy="2879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1" name="Google Shape;121;p20"/>
          <p:cNvGrpSpPr/>
          <p:nvPr/>
        </p:nvGrpSpPr>
        <p:grpSpPr>
          <a:xfrm>
            <a:off x="6863812" y="2720790"/>
            <a:ext cx="1291938" cy="1292262"/>
            <a:chOff x="6654650" y="3665275"/>
            <a:chExt cx="409100" cy="409125"/>
          </a:xfrm>
        </p:grpSpPr>
        <p:sp>
          <p:nvSpPr>
            <p:cNvPr id="122" name="Google Shape;122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20"/>
          <p:cNvGrpSpPr/>
          <p:nvPr/>
        </p:nvGrpSpPr>
        <p:grpSpPr>
          <a:xfrm rot="1056919">
            <a:off x="5618624" y="3736790"/>
            <a:ext cx="853568" cy="853645"/>
            <a:chOff x="570875" y="4322250"/>
            <a:chExt cx="443300" cy="443325"/>
          </a:xfrm>
        </p:grpSpPr>
        <p:sp>
          <p:nvSpPr>
            <p:cNvPr id="125" name="Google Shape;125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20"/>
          <p:cNvSpPr/>
          <p:nvPr/>
        </p:nvSpPr>
        <p:spPr>
          <a:xfrm rot="2466772">
            <a:off x="5714631" y="2971434"/>
            <a:ext cx="418994" cy="4000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 rot="-1609540">
            <a:off x="6327394" y="3223141"/>
            <a:ext cx="301519" cy="2879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 rot="2926350">
            <a:off x="8155606" y="3451246"/>
            <a:ext cx="225821" cy="21559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/>
          <p:nvPr/>
        </p:nvSpPr>
        <p:spPr>
          <a:xfrm rot="-1609640">
            <a:off x="7215949" y="2006844"/>
            <a:ext cx="203434" cy="1942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75E68"/>
                </a:solidFill>
                <a:effectLst/>
                <a:uLnTx/>
                <a:uFillTx/>
                <a:latin typeface="Roboto Slab"/>
                <a:ea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5E68"/>
              </a:solidFill>
              <a:effectLst/>
              <a:uLnTx/>
              <a:uFillTx/>
              <a:latin typeface="Roboto Slab"/>
              <a:ea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64140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421FA1-0803-49C9-B662-960C875DD7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15</a:t>
            </a:fld>
            <a:endParaRPr lang="it-IT"/>
          </a:p>
        </p:txBody>
      </p:sp>
      <p:pic>
        <p:nvPicPr>
          <p:cNvPr id="4" name="final video">
            <a:hlinkClick r:id="" action="ppaction://media"/>
            <a:extLst>
              <a:ext uri="{FF2B5EF4-FFF2-40B4-BE49-F238E27FC236}">
                <a16:creationId xmlns:a16="http://schemas.microsoft.com/office/drawing/2014/main" id="{B57D10F5-78D7-47E9-8D76-013B317F93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8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ctrTitle" idx="4294967295"/>
          </p:nvPr>
        </p:nvSpPr>
        <p:spPr>
          <a:xfrm>
            <a:off x="685799" y="2192950"/>
            <a:ext cx="509694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dirty="0">
                <a:solidFill>
                  <a:schemeClr val="lt1"/>
                </a:solidFill>
              </a:rPr>
              <a:t>APP ANDROID/IOS</a:t>
            </a:r>
            <a:endParaRPr sz="7800" dirty="0">
              <a:solidFill>
                <a:schemeClr val="lt1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7238246" y="2785589"/>
            <a:ext cx="301555" cy="2879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20"/>
          <p:cNvGrpSpPr/>
          <p:nvPr/>
        </p:nvGrpSpPr>
        <p:grpSpPr>
          <a:xfrm>
            <a:off x="6863812" y="1168436"/>
            <a:ext cx="1291938" cy="1292262"/>
            <a:chOff x="6654650" y="3665275"/>
            <a:chExt cx="409100" cy="409125"/>
          </a:xfrm>
        </p:grpSpPr>
        <p:sp>
          <p:nvSpPr>
            <p:cNvPr id="122" name="Google Shape;122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20"/>
          <p:cNvGrpSpPr/>
          <p:nvPr/>
        </p:nvGrpSpPr>
        <p:grpSpPr>
          <a:xfrm rot="1056919">
            <a:off x="5618624" y="2184436"/>
            <a:ext cx="853568" cy="853645"/>
            <a:chOff x="570875" y="4322250"/>
            <a:chExt cx="443300" cy="443325"/>
          </a:xfrm>
        </p:grpSpPr>
        <p:sp>
          <p:nvSpPr>
            <p:cNvPr id="125" name="Google Shape;125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20"/>
          <p:cNvSpPr/>
          <p:nvPr/>
        </p:nvSpPr>
        <p:spPr>
          <a:xfrm rot="2466772">
            <a:off x="5714631" y="1419080"/>
            <a:ext cx="418994" cy="4000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-1609540">
            <a:off x="6327394" y="1670787"/>
            <a:ext cx="301519" cy="2879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 rot="2926350">
            <a:off x="8155606" y="1898892"/>
            <a:ext cx="225821" cy="21559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 rot="-1609640">
            <a:off x="7215949" y="454490"/>
            <a:ext cx="203434" cy="1942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3AC2B9D-903C-4E9B-9E92-3C8CE5B0BB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17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79EADC9-60FA-4548-BECD-3E307501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922" y="49344"/>
            <a:ext cx="3346128" cy="51435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C0F25F3-388F-45D7-A6F8-ACF37A071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5" y="49344"/>
            <a:ext cx="3346128" cy="5143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3BB3287-2BB7-4725-908F-09EB5379B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192" y="646037"/>
            <a:ext cx="3346128" cy="5143500"/>
          </a:xfrm>
          <a:prstGeom prst="rect">
            <a:avLst/>
          </a:prstGeom>
        </p:spPr>
      </p:pic>
      <p:sp>
        <p:nvSpPr>
          <p:cNvPr id="6" name="Titolo 3">
            <a:extLst>
              <a:ext uri="{FF2B5EF4-FFF2-40B4-BE49-F238E27FC236}">
                <a16:creationId xmlns:a16="http://schemas.microsoft.com/office/drawing/2014/main" id="{9EF90487-2101-4825-A541-1BCD34F2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53" y="249737"/>
            <a:ext cx="7433400" cy="396300"/>
          </a:xfrm>
        </p:spPr>
        <p:txBody>
          <a:bodyPr/>
          <a:lstStyle/>
          <a:p>
            <a:r>
              <a:rPr lang="it-IT" dirty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199777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3AC2B9D-903C-4E9B-9E92-3C8CE5B0BB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18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EB1955F-EE76-4785-9CB3-8A750915A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294" y="176939"/>
            <a:ext cx="3346128" cy="51435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CBC26EB-B426-4CE7-A035-925D64715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20" y="179382"/>
            <a:ext cx="3346128" cy="51435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EC2881D-8A0C-4FBB-A559-D07B1D82E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336" y="692798"/>
            <a:ext cx="3346128" cy="5143500"/>
          </a:xfrm>
          <a:prstGeom prst="rect">
            <a:avLst/>
          </a:prstGeom>
        </p:spPr>
      </p:pic>
      <p:sp>
        <p:nvSpPr>
          <p:cNvPr id="7" name="Titolo 3">
            <a:extLst>
              <a:ext uri="{FF2B5EF4-FFF2-40B4-BE49-F238E27FC236}">
                <a16:creationId xmlns:a16="http://schemas.microsoft.com/office/drawing/2014/main" id="{A3BCB453-A613-4635-824F-7D140826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53" y="249737"/>
            <a:ext cx="7433400" cy="396300"/>
          </a:xfrm>
        </p:spPr>
        <p:txBody>
          <a:bodyPr/>
          <a:lstStyle/>
          <a:p>
            <a:r>
              <a:rPr lang="it-IT" dirty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86388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AFA24F8-86FF-470B-BCBB-441570E482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19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92639CE-467D-4158-8E1B-C6CA44C2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C6832A-1CF9-4E5F-8EE3-D03C69DFC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APP-HONEY">
            <a:hlinkClick r:id="" action="ppaction://media"/>
            <a:extLst>
              <a:ext uri="{FF2B5EF4-FFF2-40B4-BE49-F238E27FC236}">
                <a16:creationId xmlns:a16="http://schemas.microsoft.com/office/drawing/2014/main" id="{A5B9F20E-0C8E-4C39-A47C-254946491D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8575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Obiettivi del Progetto</a:t>
            </a:r>
            <a:endParaRPr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855274" y="1353950"/>
            <a:ext cx="7433399" cy="32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dirty="0"/>
              <a:t>Gli obbiettivi che il progetto ha soddisfatto sono i seguenti: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una </a:t>
            </a:r>
            <a:r>
              <a:rPr lang="it-IT" sz="1800" b="1" dirty="0" err="1"/>
              <a:t>Validation</a:t>
            </a:r>
            <a:r>
              <a:rPr lang="it-IT" sz="1800" b="1" dirty="0"/>
              <a:t> Authority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un </a:t>
            </a:r>
            <a:r>
              <a:rPr lang="it-IT" sz="1800" b="1" dirty="0"/>
              <a:t>Database utenti </a:t>
            </a:r>
            <a:r>
              <a:rPr lang="it-IT" sz="1800" b="1" dirty="0" err="1"/>
              <a:t>MySql</a:t>
            </a:r>
            <a:endParaRPr lang="it-IT" sz="1800" b="1" dirty="0"/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</a:t>
            </a:r>
            <a:r>
              <a:rPr lang="it-IT" sz="1800" b="1" dirty="0" err="1"/>
              <a:t>un’app</a:t>
            </a:r>
            <a:r>
              <a:rPr lang="it-IT" sz="1800" dirty="0"/>
              <a:t> Android/IOS (client)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Realizzazione di un </a:t>
            </a:r>
            <a:r>
              <a:rPr lang="it-IT" sz="1800" b="1" dirty="0"/>
              <a:t>videogame</a:t>
            </a:r>
            <a:r>
              <a:rPr lang="it-IT" sz="1800" dirty="0"/>
              <a:t> PC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una </a:t>
            </a:r>
            <a:r>
              <a:rPr lang="it-IT" sz="1800" b="1" dirty="0"/>
              <a:t>Blockchain </a:t>
            </a:r>
            <a:r>
              <a:rPr lang="it-IT" sz="1800" b="1" dirty="0" err="1"/>
              <a:t>Hyperledger</a:t>
            </a:r>
            <a:r>
              <a:rPr lang="it-IT" sz="1800" b="1" dirty="0"/>
              <a:t> </a:t>
            </a:r>
            <a:r>
              <a:rPr lang="it-IT" sz="1800" b="1" dirty="0" err="1"/>
              <a:t>Fabric</a:t>
            </a:r>
            <a:endParaRPr sz="1800" b="1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br>
              <a:rPr lang="en" dirty="0"/>
            </a:br>
            <a:r>
              <a:rPr lang="en" dirty="0"/>
              <a:t>TECNOLOGIE UTILIZZATE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45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421FA1-0803-49C9-B662-960C875DD70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7868" y="4449039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21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0373C22-D149-4E35-A13A-773451A5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034" y="2082555"/>
            <a:ext cx="779986" cy="77998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24A0B2-829A-4E55-8A82-F76C9ADF6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795" y="2065193"/>
            <a:ext cx="857476" cy="85747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7A421BD-F858-4DB8-9C25-51AB385A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476" y="2042818"/>
            <a:ext cx="902226" cy="90222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271169F-CBC6-488C-9A20-628089D04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196" y="710539"/>
            <a:ext cx="1556675" cy="15566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168F1CE-9970-415B-A6C7-612C64A4E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457" y="919348"/>
            <a:ext cx="1688265" cy="614369"/>
          </a:xfrm>
          <a:prstGeom prst="rect">
            <a:avLst/>
          </a:prstGeom>
        </p:spPr>
      </p:pic>
      <p:pic>
        <p:nvPicPr>
          <p:cNvPr id="2050" name="Picture 2" descr="Web Development Archivi - NitroAcademy">
            <a:extLst>
              <a:ext uri="{FF2B5EF4-FFF2-40B4-BE49-F238E27FC236}">
                <a16:creationId xmlns:a16="http://schemas.microsoft.com/office/drawing/2014/main" id="{FA84B2A4-582B-414D-910D-D81166A03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44" y="965057"/>
            <a:ext cx="924367" cy="9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LINGUAGGI E FRAMEWORK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07C4779-65BC-441E-9681-81B4D3B0EF1D}"/>
              </a:ext>
            </a:extLst>
          </p:cNvPr>
          <p:cNvSpPr txBox="1"/>
          <p:nvPr/>
        </p:nvSpPr>
        <p:spPr>
          <a:xfrm>
            <a:off x="1255795" y="3337199"/>
            <a:ext cx="161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ARS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127E66-460C-4E65-9B5F-835814962AE9}"/>
              </a:ext>
            </a:extLst>
          </p:cNvPr>
          <p:cNvSpPr txBox="1"/>
          <p:nvPr/>
        </p:nvSpPr>
        <p:spPr>
          <a:xfrm>
            <a:off x="6981719" y="3337199"/>
            <a:ext cx="161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LISP</a:t>
            </a:r>
          </a:p>
        </p:txBody>
      </p:sp>
      <p:pic>
        <p:nvPicPr>
          <p:cNvPr id="2054" name="Picture 6" descr="Docker Logos and Photos | Docker">
            <a:extLst>
              <a:ext uri="{FF2B5EF4-FFF2-40B4-BE49-F238E27FC236}">
                <a16:creationId xmlns:a16="http://schemas.microsoft.com/office/drawing/2014/main" id="{824807F1-3623-4AC8-83A2-55FFD3355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36" y="3160605"/>
            <a:ext cx="1168263" cy="99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9C010B9-159C-40C9-8197-27E6B1F1C5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9498" y="4357414"/>
            <a:ext cx="1095057" cy="56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3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IDE E TOOLS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7E6A036-5A2A-4E46-A0D0-747CB8207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22" y="1425953"/>
            <a:ext cx="1593567" cy="159356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0654216-35A9-4589-A925-DA3C83C61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466" y="1551024"/>
            <a:ext cx="1343424" cy="13434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67743CD-48C7-4B47-813B-CB3D4A6D2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449" y="1665235"/>
            <a:ext cx="1119821" cy="111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rtualBox logo and symbol, meaning, history, PNG">
            <a:extLst>
              <a:ext uri="{FF2B5EF4-FFF2-40B4-BE49-F238E27FC236}">
                <a16:creationId xmlns:a16="http://schemas.microsoft.com/office/drawing/2014/main" id="{38BD4537-1DC0-4FA2-BD36-F96B8CAF5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11" y="1402737"/>
            <a:ext cx="2623997" cy="163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35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31000">
              <a:schemeClr val="accent1"/>
            </a:gs>
            <a:gs pos="66000">
              <a:schemeClr val="accent2"/>
            </a:gs>
            <a:gs pos="100000">
              <a:schemeClr val="accent3"/>
            </a:gs>
          </a:gsLst>
          <a:lin ang="18900732" scaled="0"/>
        </a:gra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>
            <a:spLocks noGrp="1"/>
          </p:cNvSpPr>
          <p:nvPr>
            <p:ph type="title"/>
          </p:nvPr>
        </p:nvSpPr>
        <p:spPr>
          <a:xfrm>
            <a:off x="855300" y="1946567"/>
            <a:ext cx="37167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Grazie dell’attenzione</a:t>
            </a:r>
            <a:endParaRPr sz="4000" dirty="0"/>
          </a:p>
        </p:txBody>
      </p:sp>
      <p:sp>
        <p:nvSpPr>
          <p:cNvPr id="313" name="Google Shape;313;p36"/>
          <p:cNvSpPr txBox="1">
            <a:spLocks noGrp="1"/>
          </p:cNvSpPr>
          <p:nvPr>
            <p:ph type="body" idx="1"/>
          </p:nvPr>
        </p:nvSpPr>
        <p:spPr>
          <a:xfrm>
            <a:off x="855300" y="2997898"/>
            <a:ext cx="3138600" cy="181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>
                <a:latin typeface="Roboto"/>
                <a:ea typeface="Roboto"/>
                <a:sym typeface="Roboto"/>
              </a:rPr>
              <a:t>Repository </a:t>
            </a:r>
            <a:r>
              <a:rPr lang="it-IT" sz="1800" b="1" dirty="0" err="1">
                <a:latin typeface="Roboto"/>
                <a:ea typeface="Roboto"/>
                <a:sym typeface="Roboto"/>
              </a:rPr>
              <a:t>Github</a:t>
            </a:r>
            <a:r>
              <a:rPr lang="it-IT" sz="1800" b="1" dirty="0">
                <a:latin typeface="Roboto"/>
                <a:ea typeface="Roboto"/>
                <a:sym typeface="Roboto"/>
              </a:rPr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>
                <a:latin typeface="Roboto"/>
                <a:ea typeface="Roboto"/>
                <a:sym typeface="Roboto"/>
                <a:hlinkClick r:id="rId3"/>
              </a:rPr>
              <a:t>Honeychain</a:t>
            </a:r>
            <a:r>
              <a:rPr lang="it-IT" sz="1800" b="1" dirty="0">
                <a:latin typeface="Roboto"/>
                <a:ea typeface="Roboto"/>
                <a:sym typeface="Roboto"/>
              </a:rPr>
              <a:t>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it-IT" sz="1800" b="1" dirty="0">
              <a:latin typeface="Roboto"/>
              <a:ea typeface="Roboto"/>
              <a:sym typeface="Roboto"/>
            </a:endParaRPr>
          </a:p>
        </p:txBody>
      </p:sp>
      <p:sp>
        <p:nvSpPr>
          <p:cNvPr id="314" name="Google Shape;314;p3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315" name="Google Shape;315;p36"/>
          <p:cNvGrpSpPr/>
          <p:nvPr/>
        </p:nvGrpSpPr>
        <p:grpSpPr>
          <a:xfrm>
            <a:off x="6551508" y="1271571"/>
            <a:ext cx="1332809" cy="1232079"/>
            <a:chOff x="5975075" y="2327500"/>
            <a:chExt cx="420100" cy="388350"/>
          </a:xfrm>
        </p:grpSpPr>
        <p:sp>
          <p:nvSpPr>
            <p:cNvPr id="316" name="Google Shape;316;p3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7" name="Google Shape;317;p3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D2914A-C683-4B01-BFF8-CCBC99BD6AC3}"/>
              </a:ext>
            </a:extLst>
          </p:cNvPr>
          <p:cNvSpPr txBox="1"/>
          <p:nvPr/>
        </p:nvSpPr>
        <p:spPr>
          <a:xfrm>
            <a:off x="780872" y="3907048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200" b="1" dirty="0">
                <a:latin typeface="Roboto"/>
                <a:ea typeface="Roboto"/>
                <a:sym typeface="Roboto"/>
              </a:rPr>
              <a:t>Marcello Politi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200" b="1" dirty="0">
                <a:latin typeface="Roboto"/>
                <a:ea typeface="Roboto"/>
                <a:sym typeface="Roboto"/>
              </a:rPr>
              <a:t>Samir Salman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200" b="1" dirty="0">
                <a:latin typeface="Roboto"/>
                <a:ea typeface="Roboto"/>
                <a:sym typeface="Roboto"/>
              </a:rPr>
              <a:t>Simone Giorgioni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ACC690-4B9C-4D17-A15E-79D6B9308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Sistemi Cooperativi e  Reti Sociali</a:t>
            </a:r>
          </a:p>
        </p:txBody>
      </p:sp>
    </p:spTree>
    <p:extLst>
      <p:ext uri="{BB962C8B-B14F-4D97-AF65-F5344CB8AC3E}">
        <p14:creationId xmlns:p14="http://schemas.microsoft.com/office/powerpoint/2010/main" val="2172119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BLOCKCHAIN HYPERLEDGER FABRIC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it-IT" sz="1800" dirty="0"/>
              <a:t>La Blockchain </a:t>
            </a:r>
            <a:r>
              <a:rPr lang="it-IT" sz="1800" dirty="0" err="1"/>
              <a:t>Hyperledger</a:t>
            </a:r>
            <a:r>
              <a:rPr lang="it-IT" sz="1800" dirty="0"/>
              <a:t> </a:t>
            </a:r>
            <a:r>
              <a:rPr lang="it-IT" sz="1800" dirty="0" err="1"/>
              <a:t>Fabric</a:t>
            </a:r>
            <a:r>
              <a:rPr lang="it-IT" sz="1800" dirty="0"/>
              <a:t> viene raggiuta tramite delle API da noi opportunamente scritte, utilizzando il framework per </a:t>
            </a:r>
            <a:r>
              <a:rPr lang="it-IT" sz="1800" dirty="0" err="1"/>
              <a:t>NodeJS</a:t>
            </a:r>
            <a:r>
              <a:rPr lang="it-IT" sz="1800" dirty="0"/>
              <a:t> che permette l’interazione con la Blockchain utilizzando appunto </a:t>
            </a:r>
            <a:r>
              <a:rPr lang="it-IT" sz="1800" dirty="0" err="1"/>
              <a:t>Javascript</a:t>
            </a:r>
            <a:r>
              <a:rPr lang="it-IT" sz="1800" dirty="0"/>
              <a:t>. Tramite le API abbiamo reso possibile:</a:t>
            </a:r>
          </a:p>
          <a:p>
            <a:r>
              <a:rPr lang="it-IT" sz="1800" dirty="0"/>
              <a:t>La creazione di nuovi utenti nella blockchain </a:t>
            </a:r>
          </a:p>
          <a:p>
            <a:r>
              <a:rPr lang="it-IT" sz="1800" dirty="0"/>
              <a:t>Il cambio di proprietario di un oggetto di gioco (transazione tramite Smart </a:t>
            </a:r>
            <a:r>
              <a:rPr lang="it-IT" sz="1800" dirty="0" err="1"/>
              <a:t>Contract</a:t>
            </a:r>
            <a:r>
              <a:rPr lang="it-IT" sz="1800" dirty="0"/>
              <a:t>)</a:t>
            </a:r>
          </a:p>
          <a:p>
            <a:r>
              <a:rPr lang="it-IT" sz="1800" dirty="0"/>
              <a:t>Restituzione della history delle transazioni di un oggetto</a:t>
            </a:r>
          </a:p>
        </p:txBody>
      </p:sp>
    </p:spTree>
    <p:extLst>
      <p:ext uri="{BB962C8B-B14F-4D97-AF65-F5344CB8AC3E}">
        <p14:creationId xmlns:p14="http://schemas.microsoft.com/office/powerpoint/2010/main" val="359545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GIOCHI BASATI SU BLOCKCHAIN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9834BD9B-4573-44AB-8B72-8C9CC33E6398}"/>
              </a:ext>
            </a:extLst>
          </p:cNvPr>
          <p:cNvSpPr txBox="1">
            <a:spLocks/>
          </p:cNvSpPr>
          <p:nvPr/>
        </p:nvSpPr>
        <p:spPr>
          <a:xfrm>
            <a:off x="538601" y="1057996"/>
            <a:ext cx="7433400" cy="732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Un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gioco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basato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su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blockchain è un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gioco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in cui la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proprietà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e il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salvataggio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ogetti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gioco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sono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decentralizzati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.</a:t>
            </a:r>
          </a:p>
          <a:p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it-IT" sz="18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2" name="Segnaposto testo 4">
            <a:extLst>
              <a:ext uri="{FF2B5EF4-FFF2-40B4-BE49-F238E27FC236}">
                <a16:creationId xmlns:a16="http://schemas.microsoft.com/office/drawing/2014/main" id="{752E6B1E-553C-4452-B4D0-1142B6A36555}"/>
              </a:ext>
            </a:extLst>
          </p:cNvPr>
          <p:cNvSpPr txBox="1">
            <a:spLocks/>
          </p:cNvSpPr>
          <p:nvPr/>
        </p:nvSpPr>
        <p:spPr>
          <a:xfrm>
            <a:off x="537906" y="1927910"/>
            <a:ext cx="7433400" cy="732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In un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gioco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blockchain based,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gli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asset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gioco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come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armi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, o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pozioni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sono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generate come Non-fungible tokens (NTFs)</a:t>
            </a:r>
          </a:p>
          <a:p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it-IT" sz="18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E5EE5696-E964-4C00-8B7B-037D085773F3}"/>
              </a:ext>
            </a:extLst>
          </p:cNvPr>
          <p:cNvSpPr txBox="1">
            <a:spLocks/>
          </p:cNvSpPr>
          <p:nvPr/>
        </p:nvSpPr>
        <p:spPr>
          <a:xfrm>
            <a:off x="537906" y="2880069"/>
            <a:ext cx="7433400" cy="732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Utilizzando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le NTFs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abbiamo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la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possibilità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provare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la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proprietà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ogetti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unici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ed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autentici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che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I player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possono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vendere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e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scambiare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cosi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da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creare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un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vero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mercato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virtuale</a:t>
            </a:r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it-IT" sz="18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3" name="Immagine 2" descr="Immagine che contiene coltello, aeroplano, volando&#10;&#10;Descrizione generata automaticamente">
            <a:extLst>
              <a:ext uri="{FF2B5EF4-FFF2-40B4-BE49-F238E27FC236}">
                <a16:creationId xmlns:a16="http://schemas.microsoft.com/office/drawing/2014/main" id="{849953C8-0F61-42A9-8CCC-1C795B72B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0434" y="3959555"/>
            <a:ext cx="1571441" cy="1111058"/>
          </a:xfrm>
          <a:prstGeom prst="rect">
            <a:avLst/>
          </a:prstGeom>
        </p:spPr>
      </p:pic>
      <p:pic>
        <p:nvPicPr>
          <p:cNvPr id="6" name="Immagine 5" descr="Immagine che contiene scuro, bottiglia, sedendo, blu&#10;&#10;Descrizione generata automaticamente">
            <a:extLst>
              <a:ext uri="{FF2B5EF4-FFF2-40B4-BE49-F238E27FC236}">
                <a16:creationId xmlns:a16="http://schemas.microsoft.com/office/drawing/2014/main" id="{AF29DA8B-1BDA-4059-A147-551DF83AE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046911" y="3879577"/>
            <a:ext cx="1006299" cy="1006299"/>
          </a:xfrm>
          <a:prstGeom prst="rect">
            <a:avLst/>
          </a:prstGeom>
        </p:spPr>
      </p:pic>
      <p:pic>
        <p:nvPicPr>
          <p:cNvPr id="16" name="Immagine 15" descr="Immagine che contiene tavolo, tazza, bottiglia, sedendo&#10;&#10;Descrizione generata automaticamente">
            <a:extLst>
              <a:ext uri="{FF2B5EF4-FFF2-40B4-BE49-F238E27FC236}">
                <a16:creationId xmlns:a16="http://schemas.microsoft.com/office/drawing/2014/main" id="{34E9525F-1789-4E22-8845-62A8D290C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30625" y="3479006"/>
            <a:ext cx="1316985" cy="1532618"/>
          </a:xfrm>
          <a:prstGeom prst="rect">
            <a:avLst/>
          </a:prstGeom>
        </p:spPr>
      </p:pic>
      <p:pic>
        <p:nvPicPr>
          <p:cNvPr id="20" name="Immagine 19" descr="Immagine che contiene arma, pistola, interni, paio&#10;&#10;Descrizione generata automaticamente">
            <a:extLst>
              <a:ext uri="{FF2B5EF4-FFF2-40B4-BE49-F238E27FC236}">
                <a16:creationId xmlns:a16="http://schemas.microsoft.com/office/drawing/2014/main" id="{E186ADEB-B901-4AF9-8C48-8EC7430E6B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840710" y="4079316"/>
            <a:ext cx="1351960" cy="83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7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CRYPTOKITTIES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9834BD9B-4573-44AB-8B72-8C9CC33E6398}"/>
              </a:ext>
            </a:extLst>
          </p:cNvPr>
          <p:cNvSpPr txBox="1">
            <a:spLocks/>
          </p:cNvSpPr>
          <p:nvPr/>
        </p:nvSpPr>
        <p:spPr>
          <a:xfrm>
            <a:off x="2362285" y="1432667"/>
            <a:ext cx="6524193" cy="732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Maggiore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dApp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successo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che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sfrutta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NFTs per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garantire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una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proprità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digitale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oggetti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unici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e non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riproducibili</a:t>
            </a:r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5" name="Immagine 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0AB18CA-81FE-4F67-8CA1-B66E36B08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2049" y="1892341"/>
            <a:ext cx="1900236" cy="1532264"/>
          </a:xfrm>
          <a:prstGeom prst="rect">
            <a:avLst/>
          </a:prstGeom>
        </p:spPr>
      </p:pic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B28643DC-71D6-4B6E-8F9E-D21BA102FCD2}"/>
              </a:ext>
            </a:extLst>
          </p:cNvPr>
          <p:cNvSpPr txBox="1">
            <a:spLocks/>
          </p:cNvSpPr>
          <p:nvPr/>
        </p:nvSpPr>
        <p:spPr>
          <a:xfrm>
            <a:off x="2362286" y="3774004"/>
            <a:ext cx="5756743" cy="732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La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pecularietà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garantire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una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proprità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digitale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è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stata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sempre piu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sfruttata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, e ad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oggi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inizia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ad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essere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utilizzata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anche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per lo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scambio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immobili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rendendo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sempre piu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obsoleta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la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figura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del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notaio</a:t>
            </a:r>
            <a:endParaRPr lang="it-IT" sz="18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2" name="Segnaposto testo 4">
            <a:extLst>
              <a:ext uri="{FF2B5EF4-FFF2-40B4-BE49-F238E27FC236}">
                <a16:creationId xmlns:a16="http://schemas.microsoft.com/office/drawing/2014/main" id="{45F360F9-3404-48B6-9A70-3F78DF5A1144}"/>
              </a:ext>
            </a:extLst>
          </p:cNvPr>
          <p:cNvSpPr txBox="1">
            <a:spLocks/>
          </p:cNvSpPr>
          <p:nvPr/>
        </p:nvSpPr>
        <p:spPr>
          <a:xfrm>
            <a:off x="585551" y="810915"/>
            <a:ext cx="3215160" cy="732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28 novembre 2017</a:t>
            </a:r>
          </a:p>
          <a:p>
            <a:endParaRPr lang="en-US" sz="2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Segnaposto testo 4">
            <a:extLst>
              <a:ext uri="{FF2B5EF4-FFF2-40B4-BE49-F238E27FC236}">
                <a16:creationId xmlns:a16="http://schemas.microsoft.com/office/drawing/2014/main" id="{81ED7224-689C-4427-80CD-23871E5D8D45}"/>
              </a:ext>
            </a:extLst>
          </p:cNvPr>
          <p:cNvSpPr txBox="1">
            <a:spLocks/>
          </p:cNvSpPr>
          <p:nvPr/>
        </p:nvSpPr>
        <p:spPr>
          <a:xfrm>
            <a:off x="2362285" y="2181664"/>
            <a:ext cx="6524193" cy="9536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User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che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posseggono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dei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kitties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digitali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che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possono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scambiare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vendere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e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collezionare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proprio come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fossero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pezzi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d’arte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.</a:t>
            </a:r>
          </a:p>
          <a:p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Alcuni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kitties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tra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piu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rari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hanno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raggiunto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anche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il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valore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decine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migliaia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dollari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!</a:t>
            </a:r>
          </a:p>
          <a:p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80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MOTIVAZIONI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9834BD9B-4573-44AB-8B72-8C9CC33E6398}"/>
              </a:ext>
            </a:extLst>
          </p:cNvPr>
          <p:cNvSpPr txBox="1">
            <a:spLocks/>
          </p:cNvSpPr>
          <p:nvPr/>
        </p:nvSpPr>
        <p:spPr>
          <a:xfrm>
            <a:off x="537907" y="1080774"/>
            <a:ext cx="6524193" cy="732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Le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applicazioni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che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fanno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uso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delle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NTFs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stanno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crescendo sempre di piu, ma per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quanto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riguarda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il gaming?</a:t>
            </a:r>
          </a:p>
          <a:p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3" name="Immagine 2" descr="Immagine che contiene elettronico, circuito&#10;&#10;Descrizione generata automaticamente">
            <a:extLst>
              <a:ext uri="{FF2B5EF4-FFF2-40B4-BE49-F238E27FC236}">
                <a16:creationId xmlns:a16="http://schemas.microsoft.com/office/drawing/2014/main" id="{179D5269-CB90-4619-A3DF-01F3EB81A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30874" y="1359134"/>
            <a:ext cx="1875220" cy="1306972"/>
          </a:xfrm>
          <a:prstGeom prst="rect">
            <a:avLst/>
          </a:prstGeom>
        </p:spPr>
      </p:pic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484B50E8-8D70-4138-9076-B8FEC39702F9}"/>
              </a:ext>
            </a:extLst>
          </p:cNvPr>
          <p:cNvSpPr txBox="1">
            <a:spLocks/>
          </p:cNvSpPr>
          <p:nvPr/>
        </p:nvSpPr>
        <p:spPr>
          <a:xfrm>
            <a:off x="537906" y="1846564"/>
            <a:ext cx="4441289" cy="15789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Le </a:t>
            </a:r>
            <a:r>
              <a:rPr lang="en-US" sz="1800" b="1" dirty="0" err="1">
                <a:latin typeface="Roboto Light" panose="020B0604020202020204" charset="0"/>
                <a:ea typeface="Roboto Light" panose="020B0604020202020204" charset="0"/>
              </a:rPr>
              <a:t>motivazioni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del nostro Progetto:</a:t>
            </a:r>
          </a:p>
          <a:p>
            <a:endParaRPr lang="en-US" sz="1600" dirty="0">
              <a:latin typeface="Roboto Light" panose="020B0604020202020204" charset="0"/>
              <a:ea typeface="Roboto Light" panose="020B0604020202020204" charset="0"/>
            </a:endParaRPr>
          </a:p>
          <a:p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1)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Industria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del gaming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sta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crescendo sempre di piu </a:t>
            </a:r>
          </a:p>
          <a:p>
            <a:endParaRPr lang="en-US" sz="1600" dirty="0">
              <a:latin typeface="Roboto Light" panose="020B0604020202020204" charset="0"/>
              <a:ea typeface="Roboto Light" panose="020B0604020202020204" charset="0"/>
            </a:endParaRPr>
          </a:p>
          <a:p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2) I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giochi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blockchain-base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sono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rimasti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solo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giochi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scambio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e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collezione</a:t>
            </a:r>
            <a:endParaRPr lang="en-US" sz="16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7" name="Immagine 6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E04FA9B6-6CAC-4EC5-B74F-16C3B1625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835666" y="2364781"/>
            <a:ext cx="250686" cy="301325"/>
          </a:xfrm>
          <a:prstGeom prst="rect">
            <a:avLst/>
          </a:prstGeom>
        </p:spPr>
      </p:pic>
      <p:sp>
        <p:nvSpPr>
          <p:cNvPr id="14" name="Segnaposto testo 4">
            <a:extLst>
              <a:ext uri="{FF2B5EF4-FFF2-40B4-BE49-F238E27FC236}">
                <a16:creationId xmlns:a16="http://schemas.microsoft.com/office/drawing/2014/main" id="{3C52BC35-5FB8-4764-B869-1BFD5003B76E}"/>
              </a:ext>
            </a:extLst>
          </p:cNvPr>
          <p:cNvSpPr txBox="1">
            <a:spLocks/>
          </p:cNvSpPr>
          <p:nvPr/>
        </p:nvSpPr>
        <p:spPr>
          <a:xfrm>
            <a:off x="537908" y="3984224"/>
            <a:ext cx="4548444" cy="732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Come dare ai player un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esperienza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gioco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migliore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e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utilizzare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le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ultime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tecnologie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basate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su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blockchain ? </a:t>
            </a:r>
          </a:p>
          <a:p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6718555-296F-464D-846B-19BFC3BB98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59" t="4440" r="16848" b="34899"/>
          <a:stretch/>
        </p:blipFill>
        <p:spPr>
          <a:xfrm>
            <a:off x="5638127" y="3492712"/>
            <a:ext cx="1010093" cy="9442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Segnaposto testo 4">
            <a:extLst>
              <a:ext uri="{FF2B5EF4-FFF2-40B4-BE49-F238E27FC236}">
                <a16:creationId xmlns:a16="http://schemas.microsoft.com/office/drawing/2014/main" id="{4F8D2054-5A46-4FBE-9184-21E6FE34F039}"/>
              </a:ext>
            </a:extLst>
          </p:cNvPr>
          <p:cNvSpPr txBox="1">
            <a:spLocks/>
          </p:cNvSpPr>
          <p:nvPr/>
        </p:nvSpPr>
        <p:spPr>
          <a:xfrm>
            <a:off x="5214985" y="4594975"/>
            <a:ext cx="2866470" cy="4899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rgbClr val="FFC000"/>
                </a:solidFill>
              </a:rPr>
              <a:t>HONEY CHAIN</a:t>
            </a:r>
          </a:p>
        </p:txBody>
      </p:sp>
    </p:spTree>
    <p:extLst>
      <p:ext uri="{BB962C8B-B14F-4D97-AF65-F5344CB8AC3E}">
        <p14:creationId xmlns:p14="http://schemas.microsoft.com/office/powerpoint/2010/main" val="339075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747607" y="1836450"/>
            <a:ext cx="43311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/>
              <a:t>1</a:t>
            </a:r>
            <a:br>
              <a:rPr lang="it-IT" sz="6000" dirty="0"/>
            </a:br>
            <a:r>
              <a:rPr lang="it-IT" sz="6000" dirty="0"/>
              <a:t>Struttura del progetto</a:t>
            </a:r>
            <a:endParaRPr sz="6000"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747607" y="2869491"/>
            <a:ext cx="3138600" cy="181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b="1" dirty="0">
                <a:latin typeface="Roboto"/>
                <a:ea typeface="Roboto"/>
                <a:cs typeface="Roboto"/>
                <a:sym typeface="Roboto"/>
              </a:rPr>
              <a:t>Struttura macroscopica del progetto</a:t>
            </a:r>
            <a:endParaRPr b="1" dirty="0"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6880700" y="2971975"/>
            <a:ext cx="383100" cy="3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/>
          <p:nvPr/>
        </p:nvSpPr>
        <p:spPr>
          <a:xfrm rot="-2700000">
            <a:off x="7999578" y="733471"/>
            <a:ext cx="60500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7077875" y="4450625"/>
            <a:ext cx="383100" cy="38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63CFF02-F261-4F05-90BA-3F8137454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9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D2A4E49-907B-4C8F-BD9F-1BBBA303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474993"/>
            <a:ext cx="7948458" cy="909900"/>
          </a:xfrm>
        </p:spPr>
        <p:txBody>
          <a:bodyPr/>
          <a:lstStyle/>
          <a:p>
            <a:r>
              <a:rPr lang="it-IT" dirty="0"/>
              <a:t>STRUTTURA PROGETTO</a:t>
            </a:r>
          </a:p>
        </p:txBody>
      </p:sp>
      <p:pic>
        <p:nvPicPr>
          <p:cNvPr id="1026" name="Picture 2" descr="Server Icons - Free Download, PNG and SVG">
            <a:extLst>
              <a:ext uri="{FF2B5EF4-FFF2-40B4-BE49-F238E27FC236}">
                <a16:creationId xmlns:a16="http://schemas.microsoft.com/office/drawing/2014/main" id="{7F185ABC-0FEC-4DEC-A4D6-A8871838D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520" y="19685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yperledger – Open Source Blockchain Technologies">
            <a:extLst>
              <a:ext uri="{FF2B5EF4-FFF2-40B4-BE49-F238E27FC236}">
                <a16:creationId xmlns:a16="http://schemas.microsoft.com/office/drawing/2014/main" id="{3C3CBB1A-37CF-4BC0-8589-A19D551A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129" y="4180976"/>
            <a:ext cx="1986391" cy="4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B8EDD69-00AF-4997-B037-769EF5E3B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097" y="1727158"/>
            <a:ext cx="1098906" cy="168918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D4326ED-CCE6-4D54-937E-47DAB3ADE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28" y="3233644"/>
            <a:ext cx="1786500" cy="803925"/>
          </a:xfrm>
          <a:prstGeom prst="rect">
            <a:avLst/>
          </a:prstGeom>
        </p:spPr>
      </p:pic>
      <p:pic>
        <p:nvPicPr>
          <p:cNvPr id="1032" name="Picture 8" descr="Download Using Client Certificates For Asp - Certificate Authority Icon PNG  Image with No Background - PNGkey.com">
            <a:extLst>
              <a:ext uri="{FF2B5EF4-FFF2-40B4-BE49-F238E27FC236}">
                <a16:creationId xmlns:a16="http://schemas.microsoft.com/office/drawing/2014/main" id="{36370225-D917-4A84-B44A-9123E0794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584" y="2245198"/>
            <a:ext cx="1098906" cy="123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0C1A5D5-9677-462A-8489-041F6790558F}"/>
              </a:ext>
            </a:extLst>
          </p:cNvPr>
          <p:cNvCxnSpPr>
            <a:cxnSpLocks/>
            <a:endCxn id="1032" idx="1"/>
          </p:cNvCxnSpPr>
          <p:nvPr/>
        </p:nvCxnSpPr>
        <p:spPr>
          <a:xfrm>
            <a:off x="2479441" y="2863762"/>
            <a:ext cx="173814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393D78D4-16A4-4919-91EB-F5AA88F2701A}"/>
              </a:ext>
            </a:extLst>
          </p:cNvPr>
          <p:cNvCxnSpPr>
            <a:stCxn id="1032" idx="3"/>
          </p:cNvCxnSpPr>
          <p:nvPr/>
        </p:nvCxnSpPr>
        <p:spPr>
          <a:xfrm>
            <a:off x="5316490" y="2863762"/>
            <a:ext cx="118000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63A07153-9582-4355-BC93-6C3BFED99181}"/>
              </a:ext>
            </a:extLst>
          </p:cNvPr>
          <p:cNvCxnSpPr>
            <a:stCxn id="1026" idx="0"/>
            <a:endCxn id="6" idx="0"/>
          </p:cNvCxnSpPr>
          <p:nvPr/>
        </p:nvCxnSpPr>
        <p:spPr>
          <a:xfrm rot="16200000" flipV="1">
            <a:off x="4256077" y="-780368"/>
            <a:ext cx="241417" cy="5256470"/>
          </a:xfrm>
          <a:prstGeom prst="curvedConnector3">
            <a:avLst>
              <a:gd name="adj1" fmla="val 11101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108E772C-FF0F-499A-94D6-A447C4F74143}"/>
              </a:ext>
            </a:extLst>
          </p:cNvPr>
          <p:cNvCxnSpPr>
            <a:cxnSpLocks/>
          </p:cNvCxnSpPr>
          <p:nvPr/>
        </p:nvCxnSpPr>
        <p:spPr>
          <a:xfrm>
            <a:off x="4997302" y="3416341"/>
            <a:ext cx="1201479" cy="68454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ADE147C2-CDB6-41A7-92CF-DCB3767E4FAC}"/>
              </a:ext>
            </a:extLst>
          </p:cNvPr>
          <p:cNvCxnSpPr/>
          <p:nvPr/>
        </p:nvCxnSpPr>
        <p:spPr>
          <a:xfrm flipH="1" flipV="1">
            <a:off x="2479441" y="3211033"/>
            <a:ext cx="3347201" cy="118119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BADFFF1-3D46-4380-941A-2D941A1DC7C6}"/>
              </a:ext>
            </a:extLst>
          </p:cNvPr>
          <p:cNvSpPr txBox="1"/>
          <p:nvPr/>
        </p:nvSpPr>
        <p:spPr>
          <a:xfrm>
            <a:off x="691928" y="4180976"/>
            <a:ext cx="1786500" cy="30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46" name="Google Shape;89;p16">
            <a:extLst>
              <a:ext uri="{FF2B5EF4-FFF2-40B4-BE49-F238E27FC236}">
                <a16:creationId xmlns:a16="http://schemas.microsoft.com/office/drawing/2014/main" id="{2F436E2D-5755-4BE6-B0B2-2D708F83D7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8002" y="4164333"/>
            <a:ext cx="2162668" cy="5481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CLIENT (APP E GIOCO)</a:t>
            </a:r>
            <a:endParaRPr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" name="Google Shape;89;p16">
            <a:extLst>
              <a:ext uri="{FF2B5EF4-FFF2-40B4-BE49-F238E27FC236}">
                <a16:creationId xmlns:a16="http://schemas.microsoft.com/office/drawing/2014/main" id="{35F6B402-445C-4537-8FE7-929F7BEEAE5D}"/>
              </a:ext>
            </a:extLst>
          </p:cNvPr>
          <p:cNvSpPr txBox="1">
            <a:spLocks/>
          </p:cNvSpPr>
          <p:nvPr/>
        </p:nvSpPr>
        <p:spPr>
          <a:xfrm>
            <a:off x="3685703" y="1679772"/>
            <a:ext cx="2162668" cy="5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lnSpc>
                <a:spcPct val="100000"/>
              </a:lnSpc>
              <a:buFont typeface="Roboto Light"/>
              <a:buNone/>
            </a:pPr>
            <a:r>
              <a:rPr lang="it-IT" sz="12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VALIDATION</a:t>
            </a:r>
          </a:p>
          <a:p>
            <a:pPr marL="0" indent="0" algn="ctr">
              <a:lnSpc>
                <a:spcPct val="100000"/>
              </a:lnSpc>
              <a:buFont typeface="Roboto Light"/>
              <a:buNone/>
            </a:pPr>
            <a:r>
              <a:rPr lang="it-IT" sz="12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sym typeface="Roboto"/>
              </a:rPr>
              <a:t>AUTHORITY</a:t>
            </a:r>
            <a:endParaRPr lang="it-IT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Google Shape;89;p16">
            <a:extLst>
              <a:ext uri="{FF2B5EF4-FFF2-40B4-BE49-F238E27FC236}">
                <a16:creationId xmlns:a16="http://schemas.microsoft.com/office/drawing/2014/main" id="{D0B7BB19-86FA-479F-B482-C8DE2BB2DE1D}"/>
              </a:ext>
            </a:extLst>
          </p:cNvPr>
          <p:cNvSpPr txBox="1">
            <a:spLocks/>
          </p:cNvSpPr>
          <p:nvPr/>
        </p:nvSpPr>
        <p:spPr>
          <a:xfrm>
            <a:off x="6232945" y="3552709"/>
            <a:ext cx="2162668" cy="5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Font typeface="Roboto Light"/>
              <a:buNone/>
            </a:pP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SERVER NODEJS</a:t>
            </a:r>
            <a:endParaRPr lang="it-IT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2" name="Google Shape;89;p16">
            <a:extLst>
              <a:ext uri="{FF2B5EF4-FFF2-40B4-BE49-F238E27FC236}">
                <a16:creationId xmlns:a16="http://schemas.microsoft.com/office/drawing/2014/main" id="{9FDFF060-B454-4614-B95D-D6B915528832}"/>
              </a:ext>
            </a:extLst>
          </p:cNvPr>
          <p:cNvSpPr txBox="1">
            <a:spLocks/>
          </p:cNvSpPr>
          <p:nvPr/>
        </p:nvSpPr>
        <p:spPr>
          <a:xfrm>
            <a:off x="6496493" y="4458436"/>
            <a:ext cx="2162668" cy="5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Font typeface="Roboto Light"/>
              <a:buNone/>
            </a:pP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BLOCKCHAIN</a:t>
            </a:r>
            <a:endParaRPr lang="it-IT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B6395000-4822-4E43-9F19-F140C866B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653" y="845253"/>
            <a:ext cx="1428734" cy="738924"/>
          </a:xfrm>
          <a:prstGeom prst="rect">
            <a:avLst/>
          </a:prstGeom>
        </p:spPr>
      </p:pic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6C1C74F4-35EE-4DFF-9DD0-54A66D056124}"/>
              </a:ext>
            </a:extLst>
          </p:cNvPr>
          <p:cNvCxnSpPr/>
          <p:nvPr/>
        </p:nvCxnSpPr>
        <p:spPr>
          <a:xfrm flipV="1">
            <a:off x="5316490" y="1584177"/>
            <a:ext cx="1063045" cy="661021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3FF3B5BD-CB48-4D40-A9A9-9D3E3460B8B7}"/>
              </a:ext>
            </a:extLst>
          </p:cNvPr>
          <p:cNvCxnSpPr>
            <a:cxnSpLocks/>
            <a:endCxn id="44" idx="2"/>
          </p:cNvCxnSpPr>
          <p:nvPr/>
        </p:nvCxnSpPr>
        <p:spPr>
          <a:xfrm flipH="1" flipV="1">
            <a:off x="7005020" y="1584177"/>
            <a:ext cx="2" cy="568086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09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061A22"/>
      </a:dk1>
      <a:lt1>
        <a:srgbClr val="FFFFFF"/>
      </a:lt1>
      <a:dk2>
        <a:srgbClr val="808D8B"/>
      </a:dk2>
      <a:lt2>
        <a:srgbClr val="E7EDEB"/>
      </a:lt2>
      <a:accent1>
        <a:srgbClr val="CCFF67"/>
      </a:accent1>
      <a:accent2>
        <a:srgbClr val="6DD84D"/>
      </a:accent2>
      <a:accent3>
        <a:srgbClr val="17B342"/>
      </a:accent3>
      <a:accent4>
        <a:srgbClr val="009E9A"/>
      </a:accent4>
      <a:accent5>
        <a:srgbClr val="075E68"/>
      </a:accent5>
      <a:accent6>
        <a:srgbClr val="E4FDC4"/>
      </a:accent6>
      <a:hlink>
        <a:srgbClr val="00806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</TotalTime>
  <Words>537</Words>
  <Application>Microsoft Office PowerPoint</Application>
  <PresentationFormat>Presentazione su schermo (16:9)</PresentationFormat>
  <Paragraphs>82</Paragraphs>
  <Slides>23</Slides>
  <Notes>9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1" baseType="lpstr">
      <vt:lpstr>Roboto Light</vt:lpstr>
      <vt:lpstr>Calibri</vt:lpstr>
      <vt:lpstr>Arial</vt:lpstr>
      <vt:lpstr>Roboto</vt:lpstr>
      <vt:lpstr>Roboto Slab</vt:lpstr>
      <vt:lpstr>Adobe Gothic Std B</vt:lpstr>
      <vt:lpstr>Wingdings</vt:lpstr>
      <vt:lpstr>Minola template</vt:lpstr>
      <vt:lpstr>HONEY CHAIN A Blockchain based Videogame Progetto SDC, SCRS Prof. M.Talamo Prof. F.Arcieri</vt:lpstr>
      <vt:lpstr>Obiettivi del Progetto</vt:lpstr>
      <vt:lpstr>Sistemi Cooperativi e  Reti Sociali</vt:lpstr>
      <vt:lpstr>BLOCKCHAIN HYPERLEDGER FABRIC</vt:lpstr>
      <vt:lpstr>Presentazione standard di PowerPoint</vt:lpstr>
      <vt:lpstr>Presentazione standard di PowerPoint</vt:lpstr>
      <vt:lpstr>Presentazione standard di PowerPoint</vt:lpstr>
      <vt:lpstr>1 Struttura del progetto</vt:lpstr>
      <vt:lpstr>STRUTTURA PROGETTO</vt:lpstr>
      <vt:lpstr>1.1 STRUTTURA COMPONENTI</vt:lpstr>
      <vt:lpstr>FUNZIONALITÀ APP</vt:lpstr>
      <vt:lpstr>FUNZIONALITÀ GIOCO</vt:lpstr>
      <vt:lpstr>2  ANTEPRIMA APP E GIOCO</vt:lpstr>
      <vt:lpstr>VIDEOGIOCO PC</vt:lpstr>
      <vt:lpstr>Presentazione standard di PowerPoint</vt:lpstr>
      <vt:lpstr>APP ANDROID/IOS</vt:lpstr>
      <vt:lpstr>SCREENSHOT</vt:lpstr>
      <vt:lpstr>SCREENSHOT</vt:lpstr>
      <vt:lpstr>Presentazione standard di PowerPoint</vt:lpstr>
      <vt:lpstr>3 TECNOLOGIE UTILIZZATE</vt:lpstr>
      <vt:lpstr>Presentazione standard di PowerPoint</vt:lpstr>
      <vt:lpstr>Presentazione standard di PowerPoint</vt:lpstr>
      <vt:lpstr>Grazie dell’attenzione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HONEY CHAIN A Blockchain based Videogame Progetto SDC, SCRS Prof. M.Talamo Prof. F.Arcieri</dc:title>
  <dc:creator>Marcello Politi</dc:creator>
  <cp:lastModifiedBy>samir salman</cp:lastModifiedBy>
  <cp:revision>30</cp:revision>
  <dcterms:modified xsi:type="dcterms:W3CDTF">2020-09-14T09:27:56Z</dcterms:modified>
</cp:coreProperties>
</file>